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60"/>
  </p:notesMasterIdLst>
  <p:handoutMasterIdLst>
    <p:handoutMasterId r:id="rId61"/>
  </p:handoutMasterIdLst>
  <p:sldIdLst>
    <p:sldId id="331" r:id="rId2"/>
    <p:sldId id="517" r:id="rId3"/>
    <p:sldId id="532" r:id="rId4"/>
    <p:sldId id="553" r:id="rId5"/>
    <p:sldId id="515" r:id="rId6"/>
    <p:sldId id="534" r:id="rId7"/>
    <p:sldId id="570" r:id="rId8"/>
    <p:sldId id="571" r:id="rId9"/>
    <p:sldId id="554" r:id="rId10"/>
    <p:sldId id="513" r:id="rId11"/>
    <p:sldId id="502" r:id="rId12"/>
    <p:sldId id="540" r:id="rId13"/>
    <p:sldId id="527" r:id="rId14"/>
    <p:sldId id="365" r:id="rId15"/>
    <p:sldId id="497" r:id="rId16"/>
    <p:sldId id="427" r:id="rId17"/>
    <p:sldId id="364" r:id="rId18"/>
    <p:sldId id="426" r:id="rId19"/>
    <p:sldId id="544" r:id="rId20"/>
    <p:sldId id="421" r:id="rId21"/>
    <p:sldId id="422" r:id="rId22"/>
    <p:sldId id="443" r:id="rId23"/>
    <p:sldId id="545" r:id="rId24"/>
    <p:sldId id="573" r:id="rId25"/>
    <p:sldId id="572" r:id="rId26"/>
    <p:sldId id="569" r:id="rId27"/>
    <p:sldId id="562" r:id="rId28"/>
    <p:sldId id="552" r:id="rId29"/>
    <p:sldId id="556" r:id="rId30"/>
    <p:sldId id="266" r:id="rId31"/>
    <p:sldId id="548" r:id="rId32"/>
    <p:sldId id="558" r:id="rId33"/>
    <p:sldId id="549" r:id="rId34"/>
    <p:sldId id="559" r:id="rId35"/>
    <p:sldId id="574" r:id="rId36"/>
    <p:sldId id="560" r:id="rId37"/>
    <p:sldId id="536" r:id="rId38"/>
    <p:sldId id="546" r:id="rId39"/>
    <p:sldId id="547" r:id="rId40"/>
    <p:sldId id="564" r:id="rId41"/>
    <p:sldId id="561" r:id="rId42"/>
    <p:sldId id="542" r:id="rId43"/>
    <p:sldId id="551" r:id="rId44"/>
    <p:sldId id="414" r:id="rId45"/>
    <p:sldId id="435" r:id="rId46"/>
    <p:sldId id="425" r:id="rId47"/>
    <p:sldId id="447" r:id="rId48"/>
    <p:sldId id="420" r:id="rId49"/>
    <p:sldId id="431" r:id="rId50"/>
    <p:sldId id="362" r:id="rId51"/>
    <p:sldId id="419" r:id="rId52"/>
    <p:sldId id="486" r:id="rId53"/>
    <p:sldId id="508" r:id="rId54"/>
    <p:sldId id="506" r:id="rId55"/>
    <p:sldId id="507" r:id="rId56"/>
    <p:sldId id="555" r:id="rId57"/>
    <p:sldId id="565" r:id="rId58"/>
    <p:sldId id="567" r:id="rId5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32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139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11/08/2020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07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engluchu/OpenGeoHub2020.git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7" Type="http://schemas.openxmlformats.org/officeDocument/2006/relationships/image" Target="../media/image46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tiff"/><Relationship Id="rId5" Type="http://schemas.openxmlformats.org/officeDocument/2006/relationships/image" Target="../media/image44.tiff"/><Relationship Id="rId4" Type="http://schemas.openxmlformats.org/officeDocument/2006/relationships/image" Target="../media/image43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38.tiff"/><Relationship Id="rId7" Type="http://schemas.openxmlformats.org/officeDocument/2006/relationships/image" Target="../media/image11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englugeo/gap-mixed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tiff"/><Relationship Id="rId5" Type="http://schemas.openxmlformats.org/officeDocument/2006/relationships/image" Target="../media/image53.tiff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in global NO</a:t>
            </a:r>
            <a:r>
              <a:rPr lang="en-US" sz="36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https://github.com/mengluchu/OpenGeoHub2020.git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TROPOMI, OMI satellite measurements, and the remote sensing-based surface concentration product.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”Section 1”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                1950s            1970s – 1980s,       1990s                                             1997    2006                                          </a:t>
            </a:r>
          </a:p>
          <a:p>
            <a:r>
              <a:rPr lang="en-GB" dirty="0"/>
              <a:t>Walter Pitts        Turing test     AI winter                 boosting, Deep Blue, IBM              LSTM  Deep learning</a:t>
            </a:r>
          </a:p>
          <a:p>
            <a:r>
              <a:rPr lang="en-GB" dirty="0"/>
              <a:t>       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5BC489-0001-BB47-ADF4-56D9BFCB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7970"/>
            <a:ext cx="8229600" cy="1143000"/>
          </a:xfrm>
        </p:spPr>
        <p:txBody>
          <a:bodyPr/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5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2820487" y="924472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837468" y="3250049"/>
            <a:ext cx="81423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on a hypothesis test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point, does not assess uncertainty </a:t>
            </a:r>
          </a:p>
          <a:p>
            <a:endParaRPr lang="nl-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Variations:</a:t>
            </a: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Recursive partition trees: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 of dependency between variables and resursively fitting the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Baysian based sampling and variable selection: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Baysian framework for 1 and 2 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Quantile random forest: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 quantiles (beyond the conditional mean)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Bootstraping</a:t>
            </a:r>
            <a:r>
              <a:rPr lang="nl-NL" sz="1800" dirty="0"/>
              <a:t> sample D* from the  training data 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04849" y="1047105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(terminal) node.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NO</a:t>
            </a:r>
            <a:r>
              <a:rPr lang="en-GB" sz="18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 in practice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computation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(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from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distributed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machine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learning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)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Objective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function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includes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model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complexity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+mn-lt"/>
              </a:rPr>
              <a:t>Cost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</a:t>
            </a:r>
            <a:r>
              <a:rPr lang="en-GB" sz="1800" dirty="0" err="1">
                <a:solidFill>
                  <a:schemeClr val="tx1"/>
                </a:solidFill>
                <a:latin typeface="+mn-lt"/>
              </a:rPr>
              <a:t>oss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the number of leaves:  only add nodes if the “gain” is larger than a certain value.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large values of leaves: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L1 norm regularization (Lasso path) on values of the terminal nodes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L2 norm regularization (Ridge path) on values of the terminal nodes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437714" y="502430"/>
            <a:ext cx="2268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/>
              <p:nvPr/>
            </p:nvSpPr>
            <p:spPr>
              <a:xfrm>
                <a:off x="2915754" y="3343098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54" y="3343098"/>
                <a:ext cx="3091039" cy="604653"/>
              </a:xfrm>
              <a:prstGeom prst="rect">
                <a:avLst/>
              </a:prstGeom>
              <a:blipFill>
                <a:blip r:embed="rId2"/>
                <a:stretch>
                  <a:fillRect l="-820" t="-112245" r="-1639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/>
              <p:nvPr/>
            </p:nvSpPr>
            <p:spPr>
              <a:xfrm>
                <a:off x="2918575" y="4909656"/>
                <a:ext cx="3088218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575" y="4909656"/>
                <a:ext cx="3088218" cy="604653"/>
              </a:xfrm>
              <a:prstGeom prst="rect">
                <a:avLst/>
              </a:prstGeom>
              <a:blipFill>
                <a:blip r:embed="rId3"/>
                <a:stretch>
                  <a:fillRect l="-1639" t="-114583" r="-1639" b="-17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C9187-2AA3-CA47-B8DA-C8ACB03A45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0AC9F-5A17-3142-AE83-516130E915E7}"/>
                  </a:ext>
                </a:extLst>
              </p:cNvPr>
              <p:cNvSpPr txBox="1"/>
              <p:nvPr/>
            </p:nvSpPr>
            <p:spPr>
              <a:xfrm>
                <a:off x="2834581" y="1333365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0AC9F-5A17-3142-AE83-516130E91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581" y="1333365"/>
                <a:ext cx="3091039" cy="604653"/>
              </a:xfrm>
              <a:prstGeom prst="rect">
                <a:avLst/>
              </a:prstGeom>
              <a:blipFill>
                <a:blip r:embed="rId3"/>
                <a:stretch>
                  <a:fillRect l="-408" t="-112245" r="-1224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0869B80-86D9-2C41-87FF-62F78D75E888}"/>
              </a:ext>
            </a:extLst>
          </p:cNvPr>
          <p:cNvSpPr/>
          <p:nvPr/>
        </p:nvSpPr>
        <p:spPr>
          <a:xfrm>
            <a:off x="2364170" y="467900"/>
            <a:ext cx="4031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Isosphere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view of L1 norm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55924-ADE7-FB44-9871-2A34F5D1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62" y="2224485"/>
            <a:ext cx="6260351" cy="38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92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00326-15E8-A941-8364-19D98B4D7E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ADA382D-DD69-EE4F-895E-E4D2BB6C5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008082"/>
                  </p:ext>
                </p:extLst>
              </p:nvPr>
            </p:nvGraphicFramePr>
            <p:xfrm>
              <a:off x="344382" y="1566719"/>
              <a:ext cx="8526487" cy="3460898"/>
            </p:xfrm>
            <a:graphic>
              <a:graphicData uri="http://schemas.openxmlformats.org/drawingml/2006/table">
                <a:tbl>
                  <a:tblPr firstRow="1" bandRow="1">
                    <a:tableStyleId>{0A5EF9BE-0FA2-48DA-84FE-81A116F7245C}</a:tableStyleId>
                  </a:tblPr>
                  <a:tblGrid>
                    <a:gridCol w="1472543">
                      <a:extLst>
                        <a:ext uri="{9D8B030D-6E8A-4147-A177-3AD203B41FA5}">
                          <a16:colId xmlns:a16="http://schemas.microsoft.com/office/drawing/2014/main" val="4276150363"/>
                        </a:ext>
                      </a:extLst>
                    </a:gridCol>
                    <a:gridCol w="3040083">
                      <a:extLst>
                        <a:ext uri="{9D8B030D-6E8A-4147-A177-3AD203B41FA5}">
                          <a16:colId xmlns:a16="http://schemas.microsoft.com/office/drawing/2014/main" val="1373576104"/>
                        </a:ext>
                      </a:extLst>
                    </a:gridCol>
                    <a:gridCol w="2656534">
                      <a:extLst>
                        <a:ext uri="{9D8B030D-6E8A-4147-A177-3AD203B41FA5}">
                          <a16:colId xmlns:a16="http://schemas.microsoft.com/office/drawing/2014/main" val="3359611354"/>
                        </a:ext>
                      </a:extLst>
                    </a:gridCol>
                    <a:gridCol w="1357327">
                      <a:extLst>
                        <a:ext uri="{9D8B030D-6E8A-4147-A177-3AD203B41FA5}">
                          <a16:colId xmlns:a16="http://schemas.microsoft.com/office/drawing/2014/main" val="318255973"/>
                        </a:ext>
                      </a:extLst>
                    </a:gridCol>
                  </a:tblGrid>
                  <a:tr h="70831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L1 norm (Lasso)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0" i="1" u="none" strike="noStrike" cap="non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L2 norm (Ridge)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GB" b="0" i="1" baseline="30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49471"/>
                      </a:ext>
                    </a:extLst>
                  </a:tr>
                  <a:tr h="52409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Robust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outliers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4708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Stability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data adjustment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413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Computational</a:t>
                          </a:r>
                        </a:p>
                        <a:p>
                          <a:r>
                            <a:rPr lang="en-GB" dirty="0"/>
                            <a:t>difficulty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20699"/>
                      </a:ext>
                    </a:extLst>
                  </a:tr>
                  <a:tr h="783515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 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889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ADA382D-DD69-EE4F-895E-E4D2BB6C5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008082"/>
                  </p:ext>
                </p:extLst>
              </p:nvPr>
            </p:nvGraphicFramePr>
            <p:xfrm>
              <a:off x="344382" y="1566719"/>
              <a:ext cx="8526487" cy="3460898"/>
            </p:xfrm>
            <a:graphic>
              <a:graphicData uri="http://schemas.openxmlformats.org/drawingml/2006/table">
                <a:tbl>
                  <a:tblPr firstRow="1" bandRow="1">
                    <a:tableStyleId>{0A5EF9BE-0FA2-48DA-84FE-81A116F7245C}</a:tableStyleId>
                  </a:tblPr>
                  <a:tblGrid>
                    <a:gridCol w="1472543">
                      <a:extLst>
                        <a:ext uri="{9D8B030D-6E8A-4147-A177-3AD203B41FA5}">
                          <a16:colId xmlns:a16="http://schemas.microsoft.com/office/drawing/2014/main" val="4276150363"/>
                        </a:ext>
                      </a:extLst>
                    </a:gridCol>
                    <a:gridCol w="3040083">
                      <a:extLst>
                        <a:ext uri="{9D8B030D-6E8A-4147-A177-3AD203B41FA5}">
                          <a16:colId xmlns:a16="http://schemas.microsoft.com/office/drawing/2014/main" val="1373576104"/>
                        </a:ext>
                      </a:extLst>
                    </a:gridCol>
                    <a:gridCol w="2656534">
                      <a:extLst>
                        <a:ext uri="{9D8B030D-6E8A-4147-A177-3AD203B41FA5}">
                          <a16:colId xmlns:a16="http://schemas.microsoft.com/office/drawing/2014/main" val="3359611354"/>
                        </a:ext>
                      </a:extLst>
                    </a:gridCol>
                    <a:gridCol w="1357327">
                      <a:extLst>
                        <a:ext uri="{9D8B030D-6E8A-4147-A177-3AD203B41FA5}">
                          <a16:colId xmlns:a16="http://schemas.microsoft.com/office/drawing/2014/main" val="318255973"/>
                        </a:ext>
                      </a:extLst>
                    </a:gridCol>
                  </a:tblGrid>
                  <a:tr h="90360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48750" t="-49296" r="-131667" b="-284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70813" t="-49296" r="-51196" b="-284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49471"/>
                      </a:ext>
                    </a:extLst>
                  </a:tr>
                  <a:tr h="52409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Robust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outliers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47088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Stability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data adjustment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4137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Computational</a:t>
                          </a:r>
                        </a:p>
                        <a:p>
                          <a:r>
                            <a:rPr lang="en-GB" dirty="0"/>
                            <a:t>difficulty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20699"/>
                      </a:ext>
                    </a:extLst>
                  </a:tr>
                  <a:tr h="783515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 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889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9475DF15-869D-8547-BF4B-E50ECFD14C38}"/>
              </a:ext>
            </a:extLst>
          </p:cNvPr>
          <p:cNvSpPr/>
          <p:nvPr/>
        </p:nvSpPr>
        <p:spPr>
          <a:xfrm rot="19580536">
            <a:off x="5963968" y="3097974"/>
            <a:ext cx="327861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24A22E-5E3A-9D4E-9250-C2EA26B03F58}"/>
              </a:ext>
            </a:extLst>
          </p:cNvPr>
          <p:cNvSpPr/>
          <p:nvPr/>
        </p:nvSpPr>
        <p:spPr>
          <a:xfrm>
            <a:off x="3524991" y="2564753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324F51-3E4D-CA4B-BA59-CEAAB8D951D6}"/>
              </a:ext>
            </a:extLst>
          </p:cNvPr>
          <p:cNvSpPr/>
          <p:nvPr/>
        </p:nvSpPr>
        <p:spPr>
          <a:xfrm>
            <a:off x="5962203" y="3826321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205A4-888C-CB48-B50A-80D54CC93C3D}"/>
              </a:ext>
            </a:extLst>
          </p:cNvPr>
          <p:cNvSpPr/>
          <p:nvPr/>
        </p:nvSpPr>
        <p:spPr>
          <a:xfrm>
            <a:off x="3524991" y="4540931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307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over-fitting: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0258" y="1869606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643719" y="1907110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49B5F-2E08-6942-9F6D-99092A8A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9" y="2547731"/>
            <a:ext cx="7526215" cy="9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96196" y="353222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2" y="353222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96196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830408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96196" y="250914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_2_25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>
                <a:blip r:embed="rId3"/>
                <a:stretch>
                  <a:fillRect l="-5556" r="-35556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81D13-4AB0-ED4C-8724-138EFEB2C30D}"/>
              </a:ext>
            </a:extLst>
          </p:cNvPr>
          <p:cNvSpPr/>
          <p:nvPr/>
        </p:nvSpPr>
        <p:spPr>
          <a:xfrm>
            <a:off x="2324100" y="1498070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_2_1000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blipFill>
                <a:blip r:embed="rId5"/>
                <a:stretch>
                  <a:fillRect l="-6667" r="-53333"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5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6" r="186" b="-1"/>
          <a:stretch/>
        </p:blipFill>
        <p:spPr bwMode="auto">
          <a:xfrm>
            <a:off x="1051081" y="2256310"/>
            <a:ext cx="7321405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63883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7" y="429363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158015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158015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2CC731-EBF6-7240-9B88-35A619FA80A8}"/>
              </a:ext>
            </a:extLst>
          </p:cNvPr>
          <p:cNvGrpSpPr/>
          <p:nvPr/>
        </p:nvGrpSpPr>
        <p:grpSpPr>
          <a:xfrm>
            <a:off x="1073298" y="1582423"/>
            <a:ext cx="6363622" cy="5708488"/>
            <a:chOff x="740790" y="1535944"/>
            <a:chExt cx="6363622" cy="570848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1B811A-743D-4E48-9922-64ADDCD98A75}"/>
                </a:ext>
              </a:extLst>
            </p:cNvPr>
            <p:cNvGrpSpPr/>
            <p:nvPr/>
          </p:nvGrpSpPr>
          <p:grpSpPr>
            <a:xfrm>
              <a:off x="740790" y="1900620"/>
              <a:ext cx="5065502" cy="5343812"/>
              <a:chOff x="620642" y="1612946"/>
              <a:chExt cx="4827319" cy="494840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EF4598D-A478-C245-8A0D-E3CFDFAC2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024" r="6223"/>
              <a:stretch/>
            </p:blipFill>
            <p:spPr>
              <a:xfrm>
                <a:off x="620642" y="1612946"/>
                <a:ext cx="4827319" cy="348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8C21661-AD25-464D-8685-89CD4CAEACF3}"/>
                      </a:ext>
                    </a:extLst>
                  </p:cNvPr>
                  <p:cNvSpPr txBox="1"/>
                  <p:nvPr/>
                </p:nvSpPr>
                <p:spPr>
                  <a:xfrm>
                    <a:off x="2193471" y="5113392"/>
                    <a:ext cx="1598221" cy="144796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oMath>
                      </m:oMathPara>
                    </a14:m>
                    <a:endParaRPr lang="en-GB" sz="2000" b="0" dirty="0">
                      <a:ea typeface="Cambria Math" panose="02040503050406030204" pitchFamily="18" charset="0"/>
                    </a:endParaRPr>
                  </a:p>
                  <a:p>
                    <a:endParaRPr lang="en-GB" dirty="0">
                      <a:ea typeface="Cambria Math" panose="02040503050406030204" pitchFamily="18" charset="0"/>
                    </a:endParaRPr>
                  </a:p>
                  <a:p>
                    <a:endParaRPr lang="en-GB" b="0" dirty="0">
                      <a:ea typeface="Cambria Math" panose="02040503050406030204" pitchFamily="18" charset="0"/>
                    </a:endParaRPr>
                  </a:p>
                  <a:p>
                    <a:r>
                      <a:rPr lang="en-GB" b="0" dirty="0">
                        <a:ea typeface="Cambria Math" panose="02040503050406030204" pitchFamily="18" charset="0"/>
                      </a:rPr>
                      <a:t> </a:t>
                    </a:r>
                  </a:p>
                  <a:p>
                    <a:endParaRPr lang="en-GB" b="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8C21661-AD25-464D-8685-89CD4CAEAC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3471" y="5113392"/>
                    <a:ext cx="1598221" cy="144796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73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4E3260-3488-2742-879E-E3DF682D11A7}"/>
                </a:ext>
              </a:extLst>
            </p:cNvPr>
            <p:cNvSpPr txBox="1"/>
            <p:nvPr/>
          </p:nvSpPr>
          <p:spPr>
            <a:xfrm>
              <a:off x="5866410" y="4947796"/>
              <a:ext cx="1238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8DE1E5-A213-AF4B-AD2E-B7DE052B9958}"/>
                </a:ext>
              </a:extLst>
            </p:cNvPr>
            <p:cNvSpPr txBox="1"/>
            <p:nvPr/>
          </p:nvSpPr>
          <p:spPr>
            <a:xfrm>
              <a:off x="3072741" y="1535944"/>
              <a:ext cx="1238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F135C-76C9-FC4F-B484-ED8744749563}"/>
              </a:ext>
            </a:extLst>
          </p:cNvPr>
          <p:cNvGrpSpPr/>
          <p:nvPr/>
        </p:nvGrpSpPr>
        <p:grpSpPr>
          <a:xfrm>
            <a:off x="469076" y="1788804"/>
            <a:ext cx="5967350" cy="4775654"/>
            <a:chOff x="469076" y="1788804"/>
            <a:chExt cx="5967350" cy="4775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94B1AB-211C-0A4B-8805-0D21363D19FB}"/>
                </a:ext>
              </a:extLst>
            </p:cNvPr>
            <p:cNvSpPr txBox="1"/>
            <p:nvPr/>
          </p:nvSpPr>
          <p:spPr>
            <a:xfrm>
              <a:off x="5296395" y="4590794"/>
              <a:ext cx="1140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462A7B-7248-B24F-8CBE-0C385B3AEF55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4775654"/>
              <a:chOff x="469076" y="1788804"/>
              <a:chExt cx="4827319" cy="477565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8DEE610-F3F0-974C-AB5D-6925901AC60D}"/>
                  </a:ext>
                </a:extLst>
              </p:cNvPr>
              <p:cNvGrpSpPr/>
              <p:nvPr/>
            </p:nvGrpSpPr>
            <p:grpSpPr>
              <a:xfrm>
                <a:off x="469076" y="1788804"/>
                <a:ext cx="4827319" cy="3887602"/>
                <a:chOff x="469076" y="1788804"/>
                <a:chExt cx="4827319" cy="38876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7E24540-59E7-4E4B-8992-B7E1BC314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988" b="8716"/>
                <a:stretch/>
              </p:blipFill>
              <p:spPr>
                <a:xfrm>
                  <a:off x="469076" y="1788804"/>
                  <a:ext cx="4827319" cy="3887602"/>
                </a:xfrm>
                <a:prstGeom prst="rect">
                  <a:avLst/>
                </a:prstGeom>
              </p:spPr>
            </p:pic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AC92F03A-ECCB-4646-92BB-9C7E9282D774}"/>
                    </a:ext>
                  </a:extLst>
                </p:cNvPr>
                <p:cNvCxnSpPr/>
                <p:nvPr/>
              </p:nvCxnSpPr>
              <p:spPr>
                <a:xfrm flipH="1">
                  <a:off x="3728852" y="3429000"/>
                  <a:ext cx="581891" cy="4779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6A70FCB-04D6-7544-A513-E3569CD1E9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2582" y="3218213"/>
                  <a:ext cx="403761" cy="6887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ight Arrow 14">
                  <a:extLst>
                    <a:ext uri="{FF2B5EF4-FFF2-40B4-BE49-F238E27FC236}">
                      <a16:creationId xmlns:a16="http://schemas.microsoft.com/office/drawing/2014/main" id="{CE83B64E-B585-0144-A24C-4D70279D689D}"/>
                    </a:ext>
                  </a:extLst>
                </p:cNvPr>
                <p:cNvSpPr/>
                <p:nvPr/>
              </p:nvSpPr>
              <p:spPr>
                <a:xfrm>
                  <a:off x="3194462" y="3087584"/>
                  <a:ext cx="201881" cy="13062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67B7D93D-61BC-274C-891E-F781D11E2546}"/>
                    </a:ext>
                  </a:extLst>
                </p:cNvPr>
                <p:cNvSpPr/>
                <p:nvPr/>
              </p:nvSpPr>
              <p:spPr>
                <a:xfrm flipH="1" flipV="1">
                  <a:off x="3918856" y="3087584"/>
                  <a:ext cx="201881" cy="13062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3DDA6BA-2FFA-5447-81B1-DDB04DBE82A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8927" y="5101685"/>
                    <a:ext cx="2547463" cy="146277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Υ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oMath>
                      </m:oMathPara>
                    </a14:m>
                    <a:endParaRPr lang="en-GB" sz="1600" b="0" dirty="0">
                      <a:ea typeface="Cambria Math" panose="02040503050406030204" pitchFamily="18" charset="0"/>
                    </a:endParaRPr>
                  </a:p>
                  <a:p>
                    <a:endParaRPr lang="en-GB" sz="1600" dirty="0">
                      <a:ea typeface="Cambria Math" panose="02040503050406030204" pitchFamily="18" charset="0"/>
                    </a:endParaRPr>
                  </a:p>
                  <a:p>
                    <a:endParaRPr lang="en-GB" sz="1600" b="0" dirty="0">
                      <a:ea typeface="Cambria Math" panose="02040503050406030204" pitchFamily="18" charset="0"/>
                    </a:endParaRPr>
                  </a:p>
                  <a:p>
                    <a:r>
                      <a:rPr lang="en-GB" sz="1600" b="0" dirty="0">
                        <a:ea typeface="Cambria Math" panose="02040503050406030204" pitchFamily="18" charset="0"/>
                      </a:rPr>
                      <a:t> </a:t>
                    </a:r>
                  </a:p>
                  <a:p>
                    <a:endParaRPr lang="en-GB" sz="1600" b="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3DDA6BA-2FFA-5447-81B1-DDB04DBE82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8927" y="5101685"/>
                    <a:ext cx="2547463" cy="14627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00003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22" y="891662"/>
            <a:ext cx="226857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2" y="1830381"/>
            <a:ext cx="6176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paths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(L1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L2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stopping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1210952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740428"/>
            <a:ext cx="976252" cy="523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AD2B8-8E39-814E-91EA-A5A200B18FEA}"/>
              </a:ext>
            </a:extLst>
          </p:cNvPr>
          <p:cNvSpPr/>
          <p:nvPr/>
        </p:nvSpPr>
        <p:spPr>
          <a:xfrm>
            <a:off x="4208793" y="1210952"/>
            <a:ext cx="45719" cy="1682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2911D9-DA9E-0D44-B085-7BBBCC733512}"/>
              </a:ext>
            </a:extLst>
          </p:cNvPr>
          <p:cNvSpPr/>
          <p:nvPr/>
        </p:nvSpPr>
        <p:spPr>
          <a:xfrm>
            <a:off x="3551086" y="1799590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52D58A5-DBC6-D948-ADC6-086208ECD1F5}"/>
              </a:ext>
            </a:extLst>
          </p:cNvPr>
          <p:cNvSpPr/>
          <p:nvPr/>
        </p:nvSpPr>
        <p:spPr>
          <a:xfrm>
            <a:off x="4497666" y="1806623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231BF9-8A73-8F4F-A508-FE9F0D3F3918}"/>
              </a:ext>
            </a:extLst>
          </p:cNvPr>
          <p:cNvGrpSpPr/>
          <p:nvPr/>
        </p:nvGrpSpPr>
        <p:grpSpPr>
          <a:xfrm>
            <a:off x="223765" y="2609686"/>
            <a:ext cx="8696470" cy="4294418"/>
            <a:chOff x="223765" y="2506307"/>
            <a:chExt cx="8696470" cy="4294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D6078C-EF31-4448-95E3-15303B6D948D}"/>
                </a:ext>
              </a:extLst>
            </p:cNvPr>
            <p:cNvGrpSpPr/>
            <p:nvPr/>
          </p:nvGrpSpPr>
          <p:grpSpPr>
            <a:xfrm>
              <a:off x="223765" y="2506307"/>
              <a:ext cx="8696470" cy="4294418"/>
              <a:chOff x="105454" y="1972526"/>
              <a:chExt cx="8696470" cy="4294418"/>
            </a:xfrm>
          </p:grpSpPr>
          <p:pic>
            <p:nvPicPr>
              <p:cNvPr id="10" name="Picture 4" descr="Related image"/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219" y="3146423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148330-C01C-3247-824F-1CE48630BB4D}"/>
                  </a:ext>
                </a:extLst>
              </p:cNvPr>
              <p:cNvGrpSpPr/>
              <p:nvPr/>
            </p:nvGrpSpPr>
            <p:grpSpPr>
              <a:xfrm>
                <a:off x="105454" y="1972526"/>
                <a:ext cx="1428750" cy="3187380"/>
                <a:chOff x="140605" y="1487034"/>
                <a:chExt cx="1905000" cy="424984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82E7659-3DD2-C04D-B48C-C6A35E041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1007" t="16619" r="23335" b="15198"/>
                <a:stretch/>
              </p:blipFill>
              <p:spPr>
                <a:xfrm>
                  <a:off x="266096" y="1487034"/>
                  <a:ext cx="1779509" cy="1898142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29D2776-58CE-3A4D-8E0B-BCEF15BA4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605" y="4314474"/>
                  <a:ext cx="1905000" cy="1422400"/>
                </a:xfrm>
                <a:prstGeom prst="rect">
                  <a:avLst/>
                </a:prstGeom>
              </p:spPr>
            </p:pic>
            <p:sp>
              <p:nvSpPr>
                <p:cNvPr id="4" name="Down Arrow 3">
                  <a:extLst>
                    <a:ext uri="{FF2B5EF4-FFF2-40B4-BE49-F238E27FC236}">
                      <a16:creationId xmlns:a16="http://schemas.microsoft.com/office/drawing/2014/main" id="{4E617346-F194-9546-AF66-7009D13D0984}"/>
                    </a:ext>
                  </a:extLst>
                </p:cNvPr>
                <p:cNvSpPr/>
                <p:nvPr/>
              </p:nvSpPr>
              <p:spPr>
                <a:xfrm>
                  <a:off x="832757" y="3385176"/>
                  <a:ext cx="360049" cy="84392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97607-3211-BA48-9842-C63F98199A33}"/>
                  </a:ext>
                </a:extLst>
              </p:cNvPr>
              <p:cNvSpPr txBox="1"/>
              <p:nvPr/>
            </p:nvSpPr>
            <p:spPr>
              <a:xfrm>
                <a:off x="2125683" y="5959167"/>
                <a:ext cx="4674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R_script</a:t>
                </a:r>
                <a:r>
                  <a:rPr lang="en-GB" dirty="0"/>
                  <a:t>/</a:t>
                </a:r>
                <a:r>
                  <a:rPr lang="en-GB" dirty="0" err="1"/>
                  <a:t>convolution_filter</a:t>
                </a:r>
                <a:r>
                  <a:rPr lang="en-GB" dirty="0"/>
                  <a:t>/</a:t>
                </a:r>
                <a:r>
                  <a:rPr lang="en-GB" dirty="0" err="1"/>
                  <a:t>convolution_illusrated</a:t>
                </a:r>
                <a:endParaRPr lang="en-GB" dirty="0"/>
              </a:p>
            </p:txBody>
          </p:sp>
          <p:pic>
            <p:nvPicPr>
              <p:cNvPr id="17" name="Picture 8" descr="C:\0_Profession\PostDoc\2019\projects\presentations\CCSS\pics\9_cnn03.png">
                <a:extLst>
                  <a:ext uri="{FF2B5EF4-FFF2-40B4-BE49-F238E27FC236}">
                    <a16:creationId xmlns:a16="http://schemas.microsoft.com/office/drawing/2014/main" id="{0E7E5266-83BC-214F-AA00-BC6061D17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84" t="3016" r="19527"/>
              <a:stretch/>
            </p:blipFill>
            <p:spPr bwMode="auto">
              <a:xfrm>
                <a:off x="5416892" y="4230033"/>
                <a:ext cx="3385032" cy="1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F85DAC-540C-184C-9848-15C31BA50ABD}"/>
                  </a:ext>
                </a:extLst>
              </p:cNvPr>
              <p:cNvSpPr txBox="1"/>
              <p:nvPr/>
            </p:nvSpPr>
            <p:spPr>
              <a:xfrm>
                <a:off x="894605" y="3426031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filter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0325D60-BE4E-534E-873E-C6849124F310}"/>
                </a:ext>
              </a:extLst>
            </p:cNvPr>
            <p:cNvGrpSpPr/>
            <p:nvPr/>
          </p:nvGrpSpPr>
          <p:grpSpPr>
            <a:xfrm>
              <a:off x="3182587" y="2802577"/>
              <a:ext cx="2268366" cy="2495434"/>
              <a:chOff x="3182587" y="2802577"/>
              <a:chExt cx="2268366" cy="2495434"/>
            </a:xfrm>
          </p:grpSpPr>
          <p:pic>
            <p:nvPicPr>
              <p:cNvPr id="18" name="Picture 4" descr="Related image">
                <a:extLst>
                  <a:ext uri="{FF2B5EF4-FFF2-40B4-BE49-F238E27FC236}">
                    <a16:creationId xmlns:a16="http://schemas.microsoft.com/office/drawing/2014/main" id="{5B0816A5-F1B9-0747-8837-7930A828DC2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4379" y="3130790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49F718-7AF7-5F47-9E91-C8DF82930239}"/>
                  </a:ext>
                </a:extLst>
              </p:cNvPr>
              <p:cNvSpPr txBox="1"/>
              <p:nvPr/>
            </p:nvSpPr>
            <p:spPr>
              <a:xfrm>
                <a:off x="3299607" y="3218110"/>
                <a:ext cx="474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+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4BE6F2-E0A5-6B4D-A4CD-EF65DBD125A8}"/>
                  </a:ext>
                </a:extLst>
              </p:cNvPr>
              <p:cNvSpPr txBox="1"/>
              <p:nvPr/>
            </p:nvSpPr>
            <p:spPr>
              <a:xfrm>
                <a:off x="3182587" y="2802577"/>
                <a:ext cx="5912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6106A57-9923-A849-B8B7-226A6BE94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570" y="3058787"/>
                <a:ext cx="144635" cy="231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120921" y="4053194"/>
            <a:ext cx="1115484" cy="689077"/>
            <a:chOff x="2051010" y="3336262"/>
            <a:chExt cx="1487312" cy="9187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051010" y="3336262"/>
              <a:ext cx="1200189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077625" y="3916476"/>
              <a:ext cx="14606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3991517" y="1715212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808009" y="891662"/>
            <a:ext cx="752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nl-NL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Kaggle notebook</a:t>
            </a:r>
          </a:p>
          <a:p>
            <a:r>
              <a:rPr lang="en-GB" sz="2000" dirty="0">
                <a:hlinkClick r:id="rId2"/>
              </a:rPr>
              <a:t>https://www.kaggle.com/menglugeo/gap-mixed</a:t>
            </a:r>
            <a:endParaRPr lang="en-GB" sz="2000" dirty="0"/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Python/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deep_learning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/CNN</a:t>
            </a: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2" y="4256824"/>
            <a:ext cx="1221693" cy="1674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2" y="4048097"/>
            <a:ext cx="1221693" cy="188362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F872B7-99E9-7F41-A126-80BDCA8C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10" y="1097930"/>
            <a:ext cx="8229600" cy="1143000"/>
          </a:xfrm>
        </p:spPr>
        <p:txBody>
          <a:bodyPr/>
          <a:lstStyle/>
          <a:p>
            <a:r>
              <a:rPr lang="en-GB" sz="3200" b="1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Congratulations!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BFAE8-44AC-8749-AC6E-2CEBD7CE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45" y="3709445"/>
            <a:ext cx="1837843" cy="24144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74D11F-9DBD-C54D-9C17-F05F37C27D59}"/>
              </a:ext>
            </a:extLst>
          </p:cNvPr>
          <p:cNvSpPr/>
          <p:nvPr/>
        </p:nvSpPr>
        <p:spPr>
          <a:xfrm>
            <a:off x="2245357" y="6099185"/>
            <a:ext cx="15072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63AB8A-0988-BC42-9C0D-5CB254E67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240" y="3429000"/>
            <a:ext cx="2092451" cy="26155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260D8-BD00-634A-8462-839A73350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214" y="2992685"/>
            <a:ext cx="2346759" cy="310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D9EFD2-020C-9244-8709-BCCE4456F63E}"/>
              </a:ext>
            </a:extLst>
          </p:cNvPr>
          <p:cNvSpPr txBox="1"/>
          <p:nvPr/>
        </p:nvSpPr>
        <p:spPr>
          <a:xfrm>
            <a:off x="8227952" y="4830367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courses:</a:t>
            </a: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841F3-5AF4-474E-BB10-92AA234FD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795" y="2879790"/>
            <a:ext cx="2122934" cy="32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502788" y="3033494"/>
            <a:ext cx="1734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Ground station measurements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Geospatial predictors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>
            <a:off x="5123111" y="2668496"/>
            <a:ext cx="1657291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4197642" y="2676298"/>
            <a:ext cx="258276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675E7-D531-C44F-AE05-03DDA9B94CF7}"/>
              </a:ext>
            </a:extLst>
          </p:cNvPr>
          <p:cNvSpPr txBox="1"/>
          <p:nvPr/>
        </p:nvSpPr>
        <p:spPr>
          <a:xfrm>
            <a:off x="1502788" y="4550335"/>
            <a:ext cx="4302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Integrating spatiotemporal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General Additive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Hierarchical models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96" y="88298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7436-4025-B040-982B-E3FABA8E4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18763-FA44-274F-895D-375960A6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4" y="504091"/>
            <a:ext cx="8063258" cy="52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83149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53361</TotalTime>
  <Words>2035</Words>
  <Application>Microsoft Macintosh PowerPoint</Application>
  <PresentationFormat>On-screen Show (4:3)</PresentationFormat>
  <Paragraphs>488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Courier New</vt:lpstr>
      <vt:lpstr>Verdana</vt:lpstr>
      <vt:lpstr>Larissa</vt:lpstr>
      <vt:lpstr>  Statistical methods in global NO2 mapping    </vt:lpstr>
      <vt:lpstr> 1. Introduction to NO2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in practice  hands-on 3 (15 mins): “modelling process” hyper-parameter optimization, bootstrapping-based cross-validation, mapping and compare spatial patterns of different predictions            </vt:lpstr>
      <vt:lpstr>Introduction and data</vt:lpstr>
      <vt:lpstr>NO2 mapping  </vt:lpstr>
      <vt:lpstr>  Predicting air pollution and analyzing the sources.  </vt:lpstr>
      <vt:lpstr>PowerPoint Presentation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over-fitting: Post-processing  </vt:lpstr>
      <vt:lpstr>PowerPoint Presentation</vt:lpstr>
      <vt:lpstr>PowerPoint Presentation</vt:lpstr>
      <vt:lpstr>PowerPoint Presentation</vt:lpstr>
      <vt:lpstr>PowerPoint Presentation</vt:lpstr>
      <vt:lpstr> Deep learning: a neuron</vt:lpstr>
      <vt:lpstr> Deep learning: neural networks</vt:lpstr>
      <vt:lpstr> Learning: optimizing the cost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546</cp:revision>
  <cp:lastPrinted>2019-09-03T21:54:25Z</cp:lastPrinted>
  <dcterms:modified xsi:type="dcterms:W3CDTF">2020-08-13T11:26:32Z</dcterms:modified>
</cp:coreProperties>
</file>